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4" r:id="rId1"/>
  </p:sldMasterIdLst>
  <p:notesMasterIdLst>
    <p:notesMasterId r:id="rId8"/>
  </p:notesMasterIdLst>
  <p:sldIdLst>
    <p:sldId id="274" r:id="rId2"/>
    <p:sldId id="275" r:id="rId3"/>
    <p:sldId id="269" r:id="rId4"/>
    <p:sldId id="270" r:id="rId5"/>
    <p:sldId id="271" r:id="rId6"/>
    <p:sldId id="27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F791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4719" autoAdjust="0"/>
  </p:normalViewPr>
  <p:slideViewPr>
    <p:cSldViewPr snapToGrid="0" snapToObjects="1">
      <p:cViewPr varScale="1">
        <p:scale>
          <a:sx n="81" d="100"/>
          <a:sy n="81" d="100"/>
        </p:scale>
        <p:origin x="-3312" y="-104"/>
      </p:cViewPr>
      <p:guideLst>
        <p:guide orient="horz" pos="2160"/>
        <p:guide pos="2880"/>
      </p:guideLst>
    </p:cSldViewPr>
  </p:slideViewPr>
  <p:outlineViewPr>
    <p:cViewPr>
      <p:scale>
        <a:sx n="33" d="100"/>
        <a:sy n="33" d="100"/>
      </p:scale>
      <p:origin x="0" y="1760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E823F4-EC9B-084D-A85D-5008D3BA9147}" type="datetimeFigureOut">
              <a:rPr lang="en-US" smtClean="0"/>
              <a:t>11/18/15</a:t>
            </a:fld>
            <a:endParaRPr lang="es-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7FE80-9CEB-9A46-B3A9-EF71ACA3268C}" type="slidenum">
              <a:rPr lang="es-PR" smtClean="0"/>
              <a:t>‹#›</a:t>
            </a:fld>
            <a:endParaRPr lang="es-PR"/>
          </a:p>
        </p:txBody>
      </p:sp>
    </p:spTree>
    <p:extLst>
      <p:ext uri="{BB962C8B-B14F-4D97-AF65-F5344CB8AC3E}">
        <p14:creationId xmlns:p14="http://schemas.microsoft.com/office/powerpoint/2010/main" val="76615333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E36636D-D922-432D-A958-524484B5923D}" type="datetimeFigureOut">
              <a:rPr lang="en-US" smtClean="0"/>
              <a:pPr/>
              <a:t>11/18/15</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DF28FB93-0A08-4E7D-8E63-9EFA29F1E093}"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E36636D-D922-432D-A958-524484B5923D}" type="datetimeFigureOut">
              <a:rPr lang="en-US" smtClean="0"/>
              <a:pPr/>
              <a:t>11/18/15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F28FB93-0A08-4E7D-8E63-9EFA29F1E09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E36636D-D922-432D-A958-524484B5923D}" type="datetimeFigureOut">
              <a:rPr lang="en-US" smtClean="0"/>
              <a:pPr/>
              <a:t>11/18/15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F28FB93-0A08-4E7D-8E63-9EFA29F1E09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E36636D-D922-432D-A958-524484B5923D}" type="datetimeFigureOut">
              <a:rPr lang="en-US" smtClean="0"/>
              <a:pPr/>
              <a:t>11/18/15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F28FB93-0A08-4E7D-8E63-9EFA29F1E09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E36636D-D922-432D-A958-524484B5923D}" type="datetimeFigureOut">
              <a:rPr lang="en-US" smtClean="0"/>
              <a:pPr/>
              <a:t>11/18/15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F28FB93-0A08-4E7D-8E63-9EFA29F1E093}"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E36636D-D922-432D-A958-524484B5923D}" type="datetimeFigureOut">
              <a:rPr lang="en-US" smtClean="0"/>
              <a:pPr/>
              <a:t>11/18/15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F28FB93-0A08-4E7D-8E63-9EFA29F1E09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E36636D-D922-432D-A958-524484B5923D}" type="datetimeFigureOut">
              <a:rPr lang="en-US" smtClean="0"/>
              <a:pPr/>
              <a:t>11/18/15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DF28FB93-0A08-4E7D-8E63-9EFA29F1E09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E36636D-D922-432D-A958-524484B5923D}" type="datetimeFigureOut">
              <a:rPr lang="en-US" smtClean="0"/>
              <a:pPr/>
              <a:t>11/18/15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DF28FB93-0A08-4E7D-8E63-9EFA29F1E09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E36636D-D922-432D-A958-524484B5923D}" type="datetimeFigureOut">
              <a:rPr lang="en-US" smtClean="0"/>
              <a:pPr/>
              <a:t>11/18/15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DF28FB93-0A08-4E7D-8E63-9EFA29F1E093}"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E36636D-D922-432D-A958-524484B5923D}" type="datetimeFigureOut">
              <a:rPr lang="en-US" smtClean="0"/>
              <a:pPr/>
              <a:t>11/18/15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F28FB93-0A08-4E7D-8E63-9EFA29F1E09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E36636D-D922-432D-A958-524484B5923D}" type="datetimeFigureOut">
              <a:rPr lang="en-US" smtClean="0"/>
              <a:pPr/>
              <a:t>11/18/15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F28FB93-0A08-4E7D-8E63-9EFA29F1E093}"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E36636D-D922-432D-A958-524484B5923D}" type="datetimeFigureOut">
              <a:rPr lang="en-US" smtClean="0"/>
              <a:pPr/>
              <a:t>11/18/15</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F28FB93-0A08-4E7D-8E63-9EFA29F1E093}"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FullSizeRender-8.jpg"/>
          <p:cNvPicPr>
            <a:picLocks noChangeAspect="1"/>
          </p:cNvPicPr>
          <p:nvPr/>
        </p:nvPicPr>
        <p:blipFill rotWithShape="1">
          <a:blip r:embed="rId2">
            <a:extLst>
              <a:ext uri="{28A0092B-C50C-407E-A947-70E740481C1C}">
                <a14:useLocalDpi xmlns:a14="http://schemas.microsoft.com/office/drawing/2010/main" val="0"/>
              </a:ext>
            </a:extLst>
          </a:blip>
          <a:srcRect b="8174"/>
          <a:stretch/>
        </p:blipFill>
        <p:spPr>
          <a:xfrm>
            <a:off x="4823610" y="2151129"/>
            <a:ext cx="2883130" cy="3529963"/>
          </a:xfrm>
          <a:prstGeom prst="rect">
            <a:avLst/>
          </a:prstGeom>
        </p:spPr>
      </p:pic>
      <p:sp>
        <p:nvSpPr>
          <p:cNvPr id="4" name="Title 3"/>
          <p:cNvSpPr>
            <a:spLocks noGrp="1"/>
          </p:cNvSpPr>
          <p:nvPr>
            <p:ph type="ctrTitle"/>
          </p:nvPr>
        </p:nvSpPr>
        <p:spPr>
          <a:xfrm>
            <a:off x="3710129" y="174919"/>
            <a:ext cx="4608163" cy="1434451"/>
          </a:xfrm>
        </p:spPr>
        <p:txBody>
          <a:bodyPr>
            <a:noAutofit/>
          </a:bodyPr>
          <a:lstStyle/>
          <a:p>
            <a:pPr algn="r">
              <a:lnSpc>
                <a:spcPct val="80000"/>
              </a:lnSpc>
            </a:pPr>
            <a:r>
              <a:rPr lang="es-PR" sz="4800" dirty="0" smtClean="0">
                <a:solidFill>
                  <a:srgbClr val="FF0000"/>
                </a:solidFill>
              </a:rPr>
              <a:t>Construcción de</a:t>
            </a:r>
            <a:br>
              <a:rPr lang="es-PR" sz="4800" dirty="0" smtClean="0">
                <a:solidFill>
                  <a:srgbClr val="FF0000"/>
                </a:solidFill>
              </a:rPr>
            </a:br>
            <a:r>
              <a:rPr lang="es-PR" sz="4800" dirty="0" smtClean="0">
                <a:solidFill>
                  <a:srgbClr val="FF0000"/>
                </a:solidFill>
              </a:rPr>
              <a:t>un </a:t>
            </a:r>
            <a:r>
              <a:rPr lang="es-PR" sz="4800" dirty="0">
                <a:solidFill>
                  <a:srgbClr val="FF0000"/>
                </a:solidFill>
              </a:rPr>
              <a:t>horno </a:t>
            </a:r>
            <a:r>
              <a:rPr lang="es-PR" sz="4800" dirty="0" smtClean="0">
                <a:solidFill>
                  <a:srgbClr val="FF0000"/>
                </a:solidFill>
              </a:rPr>
              <a:t>solar</a:t>
            </a:r>
            <a:endParaRPr lang="en-US" sz="4800" dirty="0"/>
          </a:p>
        </p:txBody>
      </p:sp>
      <p:sp>
        <p:nvSpPr>
          <p:cNvPr id="3" name="Subtitle 2"/>
          <p:cNvSpPr>
            <a:spLocks noGrp="1"/>
          </p:cNvSpPr>
          <p:nvPr>
            <p:ph type="subTitle" idx="1"/>
          </p:nvPr>
        </p:nvSpPr>
        <p:spPr>
          <a:xfrm>
            <a:off x="1376568" y="4711771"/>
            <a:ext cx="3373901" cy="1890524"/>
          </a:xfrm>
        </p:spPr>
        <p:txBody>
          <a:bodyPr>
            <a:normAutofit/>
          </a:bodyPr>
          <a:lstStyle/>
          <a:p>
            <a:pPr>
              <a:lnSpc>
                <a:spcPct val="80000"/>
              </a:lnSpc>
            </a:pPr>
            <a:r>
              <a:rPr lang="es-ES_tradnl" noProof="0" dirty="0" smtClean="0"/>
              <a:t>Energía radiante a</a:t>
            </a:r>
          </a:p>
          <a:p>
            <a:pPr>
              <a:lnSpc>
                <a:spcPct val="80000"/>
              </a:lnSpc>
            </a:pPr>
            <a:r>
              <a:rPr lang="es-ES_tradnl" noProof="0" dirty="0" smtClean="0"/>
              <a:t>energía térmica</a:t>
            </a:r>
          </a:p>
          <a:p>
            <a:r>
              <a:rPr lang="es-ES_tradnl" sz="1800" dirty="0" smtClean="0"/>
              <a:t>G</a:t>
            </a:r>
            <a:r>
              <a:rPr lang="es-ES_tradnl" sz="1800" noProof="0" dirty="0" err="1" smtClean="0"/>
              <a:t>rados</a:t>
            </a:r>
            <a:r>
              <a:rPr lang="es-ES_tradnl" sz="1800" noProof="0" dirty="0" smtClean="0"/>
              <a:t> 7-12</a:t>
            </a:r>
          </a:p>
          <a:p>
            <a:r>
              <a:rPr lang="es-ES_tradnl" sz="1800" noProof="0" dirty="0" smtClean="0"/>
              <a:t>Estándar: </a:t>
            </a:r>
            <a:r>
              <a:rPr lang="es-ES_tradnl" sz="1800" noProof="0" dirty="0" smtClean="0">
                <a:effectLst/>
              </a:rPr>
              <a:t>Interacciones y Energía,  Conservación y Cambio </a:t>
            </a:r>
          </a:p>
          <a:p>
            <a:endParaRPr lang="es-ES_tradnl" sz="1800" noProof="0" dirty="0"/>
          </a:p>
        </p:txBody>
      </p:sp>
      <p:sp>
        <p:nvSpPr>
          <p:cNvPr id="12" name="Sun 11"/>
          <p:cNvSpPr/>
          <p:nvPr/>
        </p:nvSpPr>
        <p:spPr>
          <a:xfrm>
            <a:off x="1854777" y="1193605"/>
            <a:ext cx="2750281" cy="2724079"/>
          </a:xfrm>
          <a:prstGeom prst="sun">
            <a:avLst/>
          </a:prstGeom>
          <a:solidFill>
            <a:srgbClr val="FFFF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6" name="Straight Arrow Connector 5"/>
          <p:cNvCxnSpPr/>
          <p:nvPr/>
        </p:nvCxnSpPr>
        <p:spPr>
          <a:xfrm>
            <a:off x="4233613" y="2893105"/>
            <a:ext cx="1860327" cy="599264"/>
          </a:xfrm>
          <a:prstGeom prst="straightConnector1">
            <a:avLst/>
          </a:prstGeom>
          <a:ln w="127000" cmpd="sng">
            <a:solidFill>
              <a:srgbClr val="FFFF00"/>
            </a:solidFill>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6200583" y="3492369"/>
            <a:ext cx="0" cy="959161"/>
          </a:xfrm>
          <a:prstGeom prst="straightConnector1">
            <a:avLst/>
          </a:prstGeom>
          <a:ln w="127000" cmpd="sng">
            <a:solidFill>
              <a:srgbClr val="FFFF00"/>
            </a:solidFill>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6422076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solidFill>
                  <a:srgbClr val="FF0000"/>
                </a:solidFill>
              </a:rPr>
              <a:t>¿Qué es un horno solar?</a:t>
            </a:r>
            <a:endParaRPr lang="es-ES_tradnl" dirty="0">
              <a:solidFill>
                <a:srgbClr val="FF0000"/>
              </a:solidFill>
            </a:endParaRPr>
          </a:p>
        </p:txBody>
      </p:sp>
      <p:sp>
        <p:nvSpPr>
          <p:cNvPr id="3" name="Content Placeholder 2"/>
          <p:cNvSpPr>
            <a:spLocks noGrp="1"/>
          </p:cNvSpPr>
          <p:nvPr>
            <p:ph idx="1"/>
          </p:nvPr>
        </p:nvSpPr>
        <p:spPr/>
        <p:txBody>
          <a:bodyPr>
            <a:noAutofit/>
          </a:bodyPr>
          <a:lstStyle/>
          <a:p>
            <a:pPr>
              <a:buFont typeface="Arial"/>
              <a:buChar char="•"/>
            </a:pPr>
            <a:r>
              <a:rPr lang="es-ES_tradnl" sz="1600" dirty="0" smtClean="0">
                <a:solidFill>
                  <a:schemeClr val="tx1"/>
                </a:solidFill>
              </a:rPr>
              <a:t>Un horno solar es un artefacto que transforma la luz solar en calor y lo almacena en un espacio interior, aislado térmicamente, de manera que se puedan alcanzar temperaturas adecuadas para cocinar alimentos. </a:t>
            </a:r>
          </a:p>
          <a:p>
            <a:pPr>
              <a:buFont typeface="Arial"/>
              <a:buChar char="•"/>
            </a:pPr>
            <a:r>
              <a:rPr lang="es-ES_tradnl" sz="1600" dirty="0" smtClean="0">
                <a:solidFill>
                  <a:schemeClr val="tx1"/>
                </a:solidFill>
              </a:rPr>
              <a:t>Los elementos de un horno solar incluyen: </a:t>
            </a:r>
          </a:p>
          <a:p>
            <a:pPr lvl="1">
              <a:buFont typeface="Arial"/>
              <a:buChar char="•"/>
            </a:pPr>
            <a:r>
              <a:rPr lang="es-ES_tradnl" sz="1600" b="1" dirty="0" smtClean="0">
                <a:solidFill>
                  <a:schemeClr val="tx1"/>
                </a:solidFill>
              </a:rPr>
              <a:t>Zona de cocción</a:t>
            </a:r>
            <a:r>
              <a:rPr lang="es-ES_tradnl" sz="1600" dirty="0" smtClean="0">
                <a:solidFill>
                  <a:schemeClr val="tx1"/>
                </a:solidFill>
              </a:rPr>
              <a:t> – caja aislada térmicamente donde se acumula el calor y se cocinan los alimentos</a:t>
            </a:r>
          </a:p>
          <a:p>
            <a:pPr lvl="1">
              <a:buFont typeface="Arial"/>
              <a:buChar char="•"/>
            </a:pPr>
            <a:r>
              <a:rPr lang="es-ES_tradnl" sz="1600" b="1" dirty="0" smtClean="0">
                <a:solidFill>
                  <a:schemeClr val="tx1"/>
                </a:solidFill>
              </a:rPr>
              <a:t>Cubierta transparente</a:t>
            </a:r>
            <a:r>
              <a:rPr lang="es-ES_tradnl" sz="1600" dirty="0" smtClean="0">
                <a:solidFill>
                  <a:schemeClr val="tx1"/>
                </a:solidFill>
              </a:rPr>
              <a:t> – Plástico o cristal que permite la entrada de los rayos solares y sirve de tapa a la zona de cocción. </a:t>
            </a:r>
          </a:p>
          <a:p>
            <a:pPr lvl="1">
              <a:buFont typeface="Arial"/>
              <a:buChar char="•"/>
            </a:pPr>
            <a:r>
              <a:rPr lang="es-ES_tradnl" sz="1600" b="1" dirty="0" smtClean="0">
                <a:solidFill>
                  <a:schemeClr val="tx1"/>
                </a:solidFill>
              </a:rPr>
              <a:t>Placa o material absorbente </a:t>
            </a:r>
            <a:r>
              <a:rPr lang="es-ES_tradnl" sz="1600" dirty="0" smtClean="0">
                <a:solidFill>
                  <a:schemeClr val="tx1"/>
                </a:solidFill>
              </a:rPr>
              <a:t>– material en el centro de la zona de cocción para transformar luz solar en calor.</a:t>
            </a:r>
          </a:p>
          <a:p>
            <a:pPr lvl="1">
              <a:buFont typeface="Arial"/>
              <a:buChar char="•"/>
            </a:pPr>
            <a:r>
              <a:rPr lang="es-ES_tradnl" sz="1600" b="1" dirty="0" smtClean="0">
                <a:solidFill>
                  <a:schemeClr val="tx1"/>
                </a:solidFill>
              </a:rPr>
              <a:t>Reflector</a:t>
            </a:r>
            <a:r>
              <a:rPr lang="es-ES_tradnl" sz="1600" dirty="0" smtClean="0">
                <a:solidFill>
                  <a:schemeClr val="tx1"/>
                </a:solidFill>
              </a:rPr>
              <a:t> – componente de material reflectivo que se añade al diseño (generalmente en la tapa del horno) para capturar mas luz solar y aumentar la capacidad de generar calor.</a:t>
            </a:r>
            <a:endParaRPr lang="es-ES_tradnl" sz="1600" dirty="0">
              <a:solidFill>
                <a:schemeClr val="tx1"/>
              </a:solidFill>
            </a:endParaRPr>
          </a:p>
        </p:txBody>
      </p:sp>
    </p:spTree>
    <p:extLst>
      <p:ext uri="{BB962C8B-B14F-4D97-AF65-F5344CB8AC3E}">
        <p14:creationId xmlns:p14="http://schemas.microsoft.com/office/powerpoint/2010/main" val="325618754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2193" y="413716"/>
            <a:ext cx="6530758" cy="1143000"/>
          </a:xfrm>
        </p:spPr>
        <p:txBody>
          <a:bodyPr/>
          <a:lstStyle/>
          <a:p>
            <a:r>
              <a:rPr lang="es-PR" sz="4000" noProof="0" dirty="0" smtClean="0">
                <a:solidFill>
                  <a:srgbClr val="FF0000"/>
                </a:solidFill>
              </a:rPr>
              <a:t>Construyendo un horno solar</a:t>
            </a:r>
            <a:br>
              <a:rPr lang="es-PR" sz="4000" noProof="0" dirty="0" smtClean="0">
                <a:solidFill>
                  <a:srgbClr val="FF0000"/>
                </a:solidFill>
              </a:rPr>
            </a:br>
            <a:r>
              <a:rPr lang="es-PR" sz="2800" b="0" dirty="0" smtClean="0"/>
              <a:t>Objetivo</a:t>
            </a:r>
            <a:endParaRPr lang="es-PR" sz="2800" b="0" noProof="0" dirty="0"/>
          </a:p>
        </p:txBody>
      </p:sp>
      <p:sp>
        <p:nvSpPr>
          <p:cNvPr id="3" name="Content Placeholder 2"/>
          <p:cNvSpPr>
            <a:spLocks noGrp="1"/>
          </p:cNvSpPr>
          <p:nvPr>
            <p:ph idx="1"/>
          </p:nvPr>
        </p:nvSpPr>
        <p:spPr>
          <a:xfrm>
            <a:off x="1357180" y="2511097"/>
            <a:ext cx="7208751" cy="1562281"/>
          </a:xfrm>
        </p:spPr>
        <p:txBody>
          <a:bodyPr>
            <a:normAutofit fontScale="92500" lnSpcReduction="10000"/>
          </a:bodyPr>
          <a:lstStyle/>
          <a:p>
            <a:pPr marL="457200" lvl="1" indent="0">
              <a:buNone/>
            </a:pPr>
            <a:r>
              <a:rPr lang="es-PR" noProof="0" dirty="0" smtClean="0">
                <a:solidFill>
                  <a:schemeClr val="tx1"/>
                </a:solidFill>
              </a:rPr>
              <a:t>A través de esta actividad los estudiantes construirán un horno solar con materiales simples y demostrán la conversion de energía radiante a energía térmica.</a:t>
            </a:r>
            <a:endParaRPr lang="es-PR" noProof="0" dirty="0">
              <a:solidFill>
                <a:schemeClr val="tx1"/>
              </a:solidFill>
            </a:endParaRPr>
          </a:p>
        </p:txBody>
      </p:sp>
    </p:spTree>
    <p:extLst>
      <p:ext uri="{BB962C8B-B14F-4D97-AF65-F5344CB8AC3E}">
        <p14:creationId xmlns:p14="http://schemas.microsoft.com/office/powerpoint/2010/main" val="180038509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2193" y="317371"/>
            <a:ext cx="6530758" cy="1143000"/>
          </a:xfrm>
        </p:spPr>
        <p:txBody>
          <a:bodyPr/>
          <a:lstStyle/>
          <a:p>
            <a:r>
              <a:rPr lang="es-PR" sz="4000" noProof="0" dirty="0" smtClean="0">
                <a:solidFill>
                  <a:srgbClr val="FF0000"/>
                </a:solidFill>
              </a:rPr>
              <a:t>Construyendo un horno solar</a:t>
            </a:r>
            <a:br>
              <a:rPr lang="es-PR" sz="4000" noProof="0" dirty="0" smtClean="0">
                <a:solidFill>
                  <a:srgbClr val="FF0000"/>
                </a:solidFill>
              </a:rPr>
            </a:br>
            <a:r>
              <a:rPr lang="es-PR" sz="2800" b="0" dirty="0" smtClean="0"/>
              <a:t>Materiales</a:t>
            </a:r>
            <a:endParaRPr lang="es-PR" sz="2800" b="0" noProof="0" dirty="0"/>
          </a:p>
        </p:txBody>
      </p:sp>
      <p:sp>
        <p:nvSpPr>
          <p:cNvPr id="3" name="Content Placeholder 2"/>
          <p:cNvSpPr>
            <a:spLocks noGrp="1"/>
          </p:cNvSpPr>
          <p:nvPr>
            <p:ph sz="half" idx="1"/>
          </p:nvPr>
        </p:nvSpPr>
        <p:spPr>
          <a:xfrm>
            <a:off x="1432107" y="1954694"/>
            <a:ext cx="3529584" cy="4288536"/>
          </a:xfrm>
        </p:spPr>
        <p:txBody>
          <a:bodyPr>
            <a:normAutofit/>
          </a:bodyPr>
          <a:lstStyle/>
          <a:p>
            <a:pPr lvl="1">
              <a:buFont typeface="Arial"/>
              <a:buChar char="•"/>
            </a:pPr>
            <a:r>
              <a:rPr lang="es-PR" sz="2000" noProof="0" dirty="0" smtClean="0">
                <a:solidFill>
                  <a:schemeClr val="tx1"/>
                </a:solidFill>
              </a:rPr>
              <a:t>Caja de pizza mediana o grande</a:t>
            </a:r>
          </a:p>
          <a:p>
            <a:pPr lvl="1">
              <a:buFont typeface="Arial"/>
              <a:buChar char="•"/>
            </a:pPr>
            <a:r>
              <a:rPr lang="es-PR" sz="2000" noProof="0" dirty="0" smtClean="0">
                <a:solidFill>
                  <a:schemeClr val="tx1"/>
                </a:solidFill>
              </a:rPr>
              <a:t>Papel de aluminio</a:t>
            </a:r>
          </a:p>
          <a:p>
            <a:pPr lvl="1">
              <a:buFont typeface="Arial"/>
              <a:buChar char="•"/>
            </a:pPr>
            <a:r>
              <a:rPr lang="es-PR" sz="2000" noProof="0" dirty="0" smtClean="0">
                <a:solidFill>
                  <a:schemeClr val="tx1"/>
                </a:solidFill>
              </a:rPr>
              <a:t>Plástico transparente (plastic wrap)</a:t>
            </a:r>
          </a:p>
          <a:p>
            <a:pPr lvl="1">
              <a:buFont typeface="Arial"/>
              <a:buChar char="•"/>
            </a:pPr>
            <a:r>
              <a:rPr lang="es-PR" sz="2000" noProof="0" dirty="0" smtClean="0">
                <a:solidFill>
                  <a:schemeClr val="tx1"/>
                </a:solidFill>
              </a:rPr>
              <a:t>Papel de construcción o cartulina negra</a:t>
            </a:r>
            <a:endParaRPr lang="es-PR" sz="2000" noProof="0" dirty="0" smtClean="0"/>
          </a:p>
          <a:p>
            <a:pPr lvl="1"/>
            <a:endParaRPr lang="es-PR" sz="2000" noProof="0" dirty="0"/>
          </a:p>
        </p:txBody>
      </p:sp>
      <p:sp>
        <p:nvSpPr>
          <p:cNvPr id="4" name="Content Placeholder 3"/>
          <p:cNvSpPr>
            <a:spLocks noGrp="1"/>
          </p:cNvSpPr>
          <p:nvPr>
            <p:ph sz="half" idx="2"/>
          </p:nvPr>
        </p:nvSpPr>
        <p:spPr>
          <a:xfrm>
            <a:off x="4764691" y="1954694"/>
            <a:ext cx="3529584" cy="4288536"/>
          </a:xfrm>
        </p:spPr>
        <p:txBody>
          <a:bodyPr>
            <a:normAutofit/>
          </a:bodyPr>
          <a:lstStyle/>
          <a:p>
            <a:pPr lvl="1">
              <a:buFont typeface="Arial"/>
              <a:buChar char="•"/>
            </a:pPr>
            <a:r>
              <a:rPr lang="es-PR" sz="2000" noProof="0" dirty="0" smtClean="0">
                <a:solidFill>
                  <a:srgbClr val="000000"/>
                </a:solidFill>
              </a:rPr>
              <a:t>Regla</a:t>
            </a:r>
          </a:p>
          <a:p>
            <a:pPr lvl="1">
              <a:buFont typeface="Arial"/>
              <a:buChar char="•"/>
            </a:pPr>
            <a:r>
              <a:rPr lang="es-PR" sz="2000" noProof="0" dirty="0" smtClean="0">
                <a:solidFill>
                  <a:srgbClr val="000000"/>
                </a:solidFill>
              </a:rPr>
              <a:t>Lápiz</a:t>
            </a:r>
          </a:p>
          <a:p>
            <a:pPr lvl="1">
              <a:buFont typeface="Arial"/>
              <a:buChar char="•"/>
            </a:pPr>
            <a:r>
              <a:rPr lang="es-PR" sz="2000" noProof="0" dirty="0" smtClean="0">
                <a:solidFill>
                  <a:srgbClr val="000000"/>
                </a:solidFill>
              </a:rPr>
              <a:t>Pega</a:t>
            </a:r>
          </a:p>
          <a:p>
            <a:pPr lvl="1">
              <a:buFont typeface="Arial"/>
              <a:buChar char="•"/>
            </a:pPr>
            <a:r>
              <a:rPr lang="es-PR" sz="2000" noProof="0" dirty="0" smtClean="0">
                <a:solidFill>
                  <a:srgbClr val="000000"/>
                </a:solidFill>
              </a:rPr>
              <a:t>Cinta adhesiva</a:t>
            </a:r>
          </a:p>
          <a:p>
            <a:pPr lvl="1">
              <a:buFont typeface="Arial"/>
              <a:buChar char="•"/>
            </a:pPr>
            <a:r>
              <a:rPr lang="es-PR" sz="2000" noProof="0" dirty="0" smtClean="0">
                <a:solidFill>
                  <a:srgbClr val="000000"/>
                </a:solidFill>
              </a:rPr>
              <a:t>Cuchilla para cortar la caja</a:t>
            </a:r>
          </a:p>
          <a:p>
            <a:pPr lvl="1">
              <a:buFont typeface="Arial"/>
              <a:buChar char="•"/>
            </a:pPr>
            <a:r>
              <a:rPr lang="es-PR" sz="2000" dirty="0">
                <a:solidFill>
                  <a:srgbClr val="000000"/>
                </a:solidFill>
              </a:rPr>
              <a:t>R</a:t>
            </a:r>
            <a:r>
              <a:rPr lang="es-PR" sz="2000" noProof="0" dirty="0" smtClean="0">
                <a:solidFill>
                  <a:srgbClr val="000000"/>
                </a:solidFill>
              </a:rPr>
              <a:t>egla de madera o lápiz</a:t>
            </a:r>
            <a:endParaRPr lang="es-PR" sz="2000" noProof="0" dirty="0" smtClean="0"/>
          </a:p>
        </p:txBody>
      </p:sp>
    </p:spTree>
    <p:extLst>
      <p:ext uri="{BB962C8B-B14F-4D97-AF65-F5344CB8AC3E}">
        <p14:creationId xmlns:p14="http://schemas.microsoft.com/office/powerpoint/2010/main" val="280092416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ube 21"/>
          <p:cNvSpPr/>
          <p:nvPr/>
        </p:nvSpPr>
        <p:spPr>
          <a:xfrm>
            <a:off x="4968786" y="5072445"/>
            <a:ext cx="3416198" cy="1390508"/>
          </a:xfrm>
          <a:prstGeom prst="cube">
            <a:avLst>
              <a:gd name="adj" fmla="val 60185"/>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s-PR" kern="1200" dirty="0"/>
          </a:p>
        </p:txBody>
      </p:sp>
      <p:sp>
        <p:nvSpPr>
          <p:cNvPr id="3" name="Content Placeholder 2"/>
          <p:cNvSpPr>
            <a:spLocks noGrp="1"/>
          </p:cNvSpPr>
          <p:nvPr>
            <p:ph sz="half" idx="1"/>
          </p:nvPr>
        </p:nvSpPr>
        <p:spPr>
          <a:xfrm>
            <a:off x="269204" y="1911162"/>
            <a:ext cx="4274532" cy="3815069"/>
          </a:xfrm>
        </p:spPr>
        <p:txBody>
          <a:bodyPr>
            <a:normAutofit/>
          </a:bodyPr>
          <a:lstStyle/>
          <a:p>
            <a:pPr>
              <a:buFont typeface="Arial"/>
              <a:buChar char="•"/>
            </a:pPr>
            <a:r>
              <a:rPr lang="es-PR" sz="1600" noProof="0" dirty="0" smtClean="0">
                <a:solidFill>
                  <a:srgbClr val="000000"/>
                </a:solidFill>
              </a:rPr>
              <a:t>Obtenga una caja de pizza mediana o grande. </a:t>
            </a:r>
          </a:p>
          <a:p>
            <a:pPr>
              <a:buFont typeface="Arial"/>
              <a:buChar char="•"/>
            </a:pPr>
            <a:r>
              <a:rPr lang="es-PR" sz="1600" noProof="0" dirty="0" smtClean="0">
                <a:solidFill>
                  <a:srgbClr val="000000"/>
                </a:solidFill>
              </a:rPr>
              <a:t>Con la caja cerrada marque una pulgada alrededor del borde y corte cuidadosamente tres de los lados de la tapa.</a:t>
            </a:r>
          </a:p>
          <a:p>
            <a:pPr>
              <a:buFont typeface="Arial"/>
              <a:buChar char="•"/>
            </a:pPr>
            <a:r>
              <a:rPr lang="es-PR" sz="1600" dirty="0" smtClean="0">
                <a:solidFill>
                  <a:schemeClr val="tx1"/>
                </a:solidFill>
              </a:rPr>
              <a:t>Cubra la parte interior de la tapa con papel de aluminio Debe asegurarse que al pegar el papel de aluminio este quede lo mas liso posible.</a:t>
            </a:r>
          </a:p>
          <a:p>
            <a:pPr>
              <a:buFont typeface="Arial"/>
              <a:buChar char="•"/>
            </a:pPr>
            <a:r>
              <a:rPr lang="es-PR" sz="1600" dirty="0">
                <a:solidFill>
                  <a:srgbClr val="000000"/>
                </a:solidFill>
              </a:rPr>
              <a:t>Cubra el interior de la caja con papel de </a:t>
            </a:r>
            <a:r>
              <a:rPr lang="es-PR" sz="1600" dirty="0" smtClean="0">
                <a:solidFill>
                  <a:srgbClr val="000000"/>
                </a:solidFill>
              </a:rPr>
              <a:t>construcción </a:t>
            </a:r>
            <a:r>
              <a:rPr lang="es-PR" sz="1600" dirty="0">
                <a:solidFill>
                  <a:srgbClr val="000000"/>
                </a:solidFill>
              </a:rPr>
              <a:t>o cartulina negra.</a:t>
            </a:r>
          </a:p>
          <a:p>
            <a:pPr marL="0" indent="0">
              <a:buNone/>
            </a:pPr>
            <a:endParaRPr lang="es-PR" sz="1600" dirty="0">
              <a:solidFill>
                <a:schemeClr val="tx1"/>
              </a:solidFill>
            </a:endParaRPr>
          </a:p>
        </p:txBody>
      </p:sp>
      <p:sp>
        <p:nvSpPr>
          <p:cNvPr id="4" name="Rectangle 3"/>
          <p:cNvSpPr/>
          <p:nvPr/>
        </p:nvSpPr>
        <p:spPr>
          <a:xfrm>
            <a:off x="1162741" y="426187"/>
            <a:ext cx="7340471" cy="1138773"/>
          </a:xfrm>
          <a:prstGeom prst="rect">
            <a:avLst/>
          </a:prstGeom>
        </p:spPr>
        <p:txBody>
          <a:bodyPr wrap="none">
            <a:spAutoFit/>
          </a:bodyPr>
          <a:lstStyle/>
          <a:p>
            <a:pPr algn="ctr"/>
            <a:r>
              <a:rPr lang="es-PR" sz="4000" b="1" dirty="0">
                <a:solidFill>
                  <a:srgbClr val="FF0000"/>
                </a:solidFill>
              </a:rPr>
              <a:t>Construyendo un horno </a:t>
            </a:r>
            <a:r>
              <a:rPr lang="es-PR" sz="4000" b="1" dirty="0" smtClean="0">
                <a:solidFill>
                  <a:srgbClr val="FF0000"/>
                </a:solidFill>
              </a:rPr>
              <a:t>solar</a:t>
            </a:r>
          </a:p>
          <a:p>
            <a:pPr algn="ctr"/>
            <a:r>
              <a:rPr lang="es-PR" sz="2800" dirty="0" smtClean="0">
                <a:solidFill>
                  <a:schemeClr val="bg1"/>
                </a:solidFill>
              </a:rPr>
              <a:t>Procedimiento</a:t>
            </a:r>
          </a:p>
        </p:txBody>
      </p:sp>
      <p:grpSp>
        <p:nvGrpSpPr>
          <p:cNvPr id="5" name="Group 4"/>
          <p:cNvGrpSpPr/>
          <p:nvPr/>
        </p:nvGrpSpPr>
        <p:grpSpPr>
          <a:xfrm>
            <a:off x="5166159" y="2005747"/>
            <a:ext cx="3416198" cy="1390508"/>
            <a:chOff x="5071425" y="1763831"/>
            <a:chExt cx="3416198" cy="1390508"/>
          </a:xfrm>
        </p:grpSpPr>
        <p:grpSp>
          <p:nvGrpSpPr>
            <p:cNvPr id="6" name="Group 5"/>
            <p:cNvGrpSpPr/>
            <p:nvPr/>
          </p:nvGrpSpPr>
          <p:grpSpPr>
            <a:xfrm>
              <a:off x="5071425" y="1763831"/>
              <a:ext cx="3416198" cy="1390508"/>
              <a:chOff x="4742182" y="3765782"/>
              <a:chExt cx="3416198" cy="1390508"/>
            </a:xfrm>
            <a:solidFill>
              <a:schemeClr val="bg1"/>
            </a:solidFill>
          </p:grpSpPr>
          <p:sp>
            <p:nvSpPr>
              <p:cNvPr id="8" name="Cube 7"/>
              <p:cNvSpPr/>
              <p:nvPr/>
            </p:nvSpPr>
            <p:spPr>
              <a:xfrm>
                <a:off x="4742182" y="3765782"/>
                <a:ext cx="3416198" cy="1390508"/>
              </a:xfrm>
              <a:prstGeom prst="cube">
                <a:avLst>
                  <a:gd name="adj" fmla="val 60185"/>
                </a:avLst>
              </a:prstGeom>
              <a:grp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s-PR" kern="1200" dirty="0"/>
              </a:p>
            </p:txBody>
          </p:sp>
          <p:cxnSp>
            <p:nvCxnSpPr>
              <p:cNvPr id="10" name="Straight Connector 9"/>
              <p:cNvCxnSpPr/>
              <p:nvPr/>
            </p:nvCxnSpPr>
            <p:spPr>
              <a:xfrm flipV="1">
                <a:off x="5148064" y="3861048"/>
                <a:ext cx="590931" cy="590883"/>
              </a:xfrm>
              <a:prstGeom prst="line">
                <a:avLst/>
              </a:prstGeom>
              <a:grpFill/>
              <a:ln>
                <a:prstDash val="dash"/>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5148064" y="4436039"/>
                <a:ext cx="2119510" cy="1073"/>
              </a:xfrm>
              <a:prstGeom prst="line">
                <a:avLst/>
              </a:prstGeom>
              <a:grpFill/>
              <a:ln>
                <a:prstDash val="dash"/>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7267574" y="3861048"/>
                <a:ext cx="616794" cy="574990"/>
              </a:xfrm>
              <a:prstGeom prst="line">
                <a:avLst/>
              </a:prstGeom>
              <a:grpFill/>
              <a:ln>
                <a:prstDash val="dash"/>
              </a:ln>
            </p:spPr>
            <p:style>
              <a:lnRef idx="2">
                <a:schemeClr val="accent1"/>
              </a:lnRef>
              <a:fillRef idx="0">
                <a:schemeClr val="accent1"/>
              </a:fillRef>
              <a:effectRef idx="1">
                <a:schemeClr val="accent1"/>
              </a:effectRef>
              <a:fontRef idx="minor">
                <a:schemeClr val="tx1"/>
              </a:fontRef>
            </p:style>
          </p:cxnSp>
        </p:grpSp>
        <p:pic>
          <p:nvPicPr>
            <p:cNvPr id="7" name="Picture 6"/>
            <p:cNvPicPr>
              <a:picLocks noChangeAspect="1"/>
            </p:cNvPicPr>
            <p:nvPr/>
          </p:nvPicPr>
          <p:blipFill>
            <a:blip r:embed="rId2"/>
            <a:stretch>
              <a:fillRect/>
            </a:stretch>
          </p:blipFill>
          <p:spPr>
            <a:xfrm>
              <a:off x="7781446" y="1763831"/>
              <a:ext cx="508804" cy="534375"/>
            </a:xfrm>
            <a:prstGeom prst="rect">
              <a:avLst/>
            </a:prstGeom>
          </p:spPr>
        </p:pic>
      </p:grpSp>
      <p:sp>
        <p:nvSpPr>
          <p:cNvPr id="15" name="Parallelogram 14"/>
          <p:cNvSpPr/>
          <p:nvPr/>
        </p:nvSpPr>
        <p:spPr>
          <a:xfrm>
            <a:off x="5950700" y="3853942"/>
            <a:ext cx="2434284" cy="1341269"/>
          </a:xfrm>
          <a:prstGeom prst="parallelogram">
            <a:avLst/>
          </a:prstGeom>
          <a:solidFill>
            <a:schemeClr val="bg1">
              <a:lumMod val="65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rgbClr val="000000"/>
                </a:solidFill>
              </a:ln>
            </a:endParaRPr>
          </a:p>
        </p:txBody>
      </p:sp>
      <p:sp>
        <p:nvSpPr>
          <p:cNvPr id="16" name="Rectangle 15"/>
          <p:cNvSpPr/>
          <p:nvPr/>
        </p:nvSpPr>
        <p:spPr>
          <a:xfrm>
            <a:off x="5950700" y="5212092"/>
            <a:ext cx="1552297" cy="555608"/>
          </a:xfrm>
          <a:prstGeom prst="rect">
            <a:avLst/>
          </a:prstGeom>
          <a:solidFill>
            <a:schemeClr val="tx1"/>
          </a:solidFill>
          <a:ln>
            <a:solidFill>
              <a:srgbClr val="000000"/>
            </a:solidFill>
          </a:ln>
          <a:effectLst>
            <a:outerShdw blurRad="76200" sx="101000" sy="101000" algn="ctr" rotWithShape="0">
              <a:srgbClr val="000000">
                <a:alpha val="50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rgbClr val="000000"/>
                </a:solidFill>
              </a:ln>
            </a:endParaRPr>
          </a:p>
        </p:txBody>
      </p:sp>
      <p:sp>
        <p:nvSpPr>
          <p:cNvPr id="17" name="Isosceles Triangle 16"/>
          <p:cNvSpPr/>
          <p:nvPr/>
        </p:nvSpPr>
        <p:spPr>
          <a:xfrm>
            <a:off x="5329751" y="5156830"/>
            <a:ext cx="1209960" cy="609368"/>
          </a:xfrm>
          <a:prstGeom prst="triangle">
            <a:avLst/>
          </a:prstGeom>
          <a:solidFill>
            <a:srgbClr val="000000"/>
          </a:solidFill>
          <a:ln>
            <a:noFill/>
          </a:ln>
          <a:effectLst>
            <a:outerShdw blurRad="76200" sx="101000" sy="101000" algn="ctr" rotWithShape="0">
              <a:srgbClr val="000000">
                <a:alpha val="50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rgbClr val="000000"/>
                </a:solidFill>
              </a:ln>
            </a:endParaRPr>
          </a:p>
        </p:txBody>
      </p:sp>
      <p:sp>
        <p:nvSpPr>
          <p:cNvPr id="18" name="Isosceles Triangle 17"/>
          <p:cNvSpPr/>
          <p:nvPr/>
        </p:nvSpPr>
        <p:spPr>
          <a:xfrm rot="18908120">
            <a:off x="7222394" y="5083998"/>
            <a:ext cx="783768" cy="476660"/>
          </a:xfrm>
          <a:prstGeom prst="triangle">
            <a:avLst>
              <a:gd name="adj" fmla="val 40398"/>
            </a:avLst>
          </a:prstGeom>
          <a:solidFill>
            <a:srgbClr val="000000"/>
          </a:solidFill>
          <a:ln>
            <a:noFill/>
          </a:ln>
          <a:effectLst>
            <a:outerShdw blurRad="76200" sx="101000" sy="101000" algn="ctr" rotWithShape="0">
              <a:srgbClr val="000000">
                <a:alpha val="50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rgbClr val="000000"/>
                </a:solidFill>
              </a:ln>
            </a:endParaRPr>
          </a:p>
        </p:txBody>
      </p:sp>
    </p:spTree>
    <p:extLst>
      <p:ext uri="{BB962C8B-B14F-4D97-AF65-F5344CB8AC3E}">
        <p14:creationId xmlns:p14="http://schemas.microsoft.com/office/powerpoint/2010/main" val="291551467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descr="FullSizeRender-8.jpg"/>
          <p:cNvPicPr>
            <a:picLocks noChangeAspect="1"/>
          </p:cNvPicPr>
          <p:nvPr/>
        </p:nvPicPr>
        <p:blipFill rotWithShape="1">
          <a:blip r:embed="rId2">
            <a:extLst>
              <a:ext uri="{28A0092B-C50C-407E-A947-70E740481C1C}">
                <a14:useLocalDpi xmlns:a14="http://schemas.microsoft.com/office/drawing/2010/main" val="0"/>
              </a:ext>
            </a:extLst>
          </a:blip>
          <a:srcRect b="8174"/>
          <a:stretch/>
        </p:blipFill>
        <p:spPr>
          <a:xfrm>
            <a:off x="5032202" y="1818779"/>
            <a:ext cx="3324681" cy="4070576"/>
          </a:xfrm>
          <a:prstGeom prst="rect">
            <a:avLst/>
          </a:prstGeom>
        </p:spPr>
      </p:pic>
      <p:sp>
        <p:nvSpPr>
          <p:cNvPr id="3" name="Content Placeholder 2"/>
          <p:cNvSpPr>
            <a:spLocks noGrp="1"/>
          </p:cNvSpPr>
          <p:nvPr>
            <p:ph sz="half" idx="1"/>
          </p:nvPr>
        </p:nvSpPr>
        <p:spPr>
          <a:xfrm>
            <a:off x="116347" y="1720290"/>
            <a:ext cx="4363320" cy="2811344"/>
          </a:xfrm>
        </p:spPr>
        <p:txBody>
          <a:bodyPr>
            <a:normAutofit fontScale="25000" lnSpcReduction="20000"/>
          </a:bodyPr>
          <a:lstStyle/>
          <a:p>
            <a:pPr algn="just">
              <a:buFont typeface="Arial"/>
              <a:buChar char="•"/>
            </a:pPr>
            <a:r>
              <a:rPr lang="es-PR" sz="6400" dirty="0" smtClean="0">
                <a:solidFill>
                  <a:srgbClr val="000000"/>
                </a:solidFill>
              </a:rPr>
              <a:t>Corte dos pedazo de </a:t>
            </a:r>
            <a:r>
              <a:rPr lang="es-PR" sz="6400" dirty="0" smtClean="0">
                <a:solidFill>
                  <a:schemeClr val="tx1"/>
                </a:solidFill>
              </a:rPr>
              <a:t>papel plástico </a:t>
            </a:r>
            <a:r>
              <a:rPr lang="es-PR" sz="6400" dirty="0" smtClean="0">
                <a:solidFill>
                  <a:srgbClr val="000000"/>
                </a:solidFill>
              </a:rPr>
              <a:t>del mismo tamaño de la caja de pizza y colóquelo en el hueco </a:t>
            </a:r>
            <a:r>
              <a:rPr lang="es-PR" sz="6400" noProof="0" dirty="0" smtClean="0">
                <a:solidFill>
                  <a:srgbClr val="000000"/>
                </a:solidFill>
              </a:rPr>
              <a:t>de la tapa cortada. </a:t>
            </a:r>
          </a:p>
          <a:p>
            <a:pPr algn="just">
              <a:buFont typeface="Arial"/>
              <a:buChar char="•"/>
            </a:pPr>
            <a:r>
              <a:rPr lang="es-PR" sz="6400" noProof="0" dirty="0" smtClean="0">
                <a:solidFill>
                  <a:srgbClr val="000000"/>
                </a:solidFill>
              </a:rPr>
              <a:t>Utilize un lápiz o regla de madera para sostener la tapa del horno. Al estar levantada, el papel de aluminio en la tapa reflejará los rayos del Sol hacia el interior de la caja, calentando el horno mas efectivamente.</a:t>
            </a:r>
          </a:p>
          <a:p>
            <a:pPr>
              <a:buFont typeface="Arial"/>
              <a:buChar char="•"/>
            </a:pPr>
            <a:r>
              <a:rPr lang="es-PR" sz="6400" dirty="0" smtClean="0">
                <a:solidFill>
                  <a:srgbClr val="000000"/>
                </a:solidFill>
              </a:rPr>
              <a:t>Transfiera </a:t>
            </a:r>
            <a:r>
              <a:rPr lang="es-PR" sz="6400" dirty="0">
                <a:solidFill>
                  <a:srgbClr val="000000"/>
                </a:solidFill>
              </a:rPr>
              <a:t>su horno solar a un lugar soleado en el exterior (preferiblemente entre 11:00 am y 2:00 pm)</a:t>
            </a:r>
            <a:r>
              <a:rPr lang="es-PR" sz="6400" dirty="0" smtClean="0">
                <a:solidFill>
                  <a:srgbClr val="000000"/>
                </a:solidFill>
              </a:rPr>
              <a:t>.</a:t>
            </a:r>
          </a:p>
          <a:p>
            <a:pPr>
              <a:buFont typeface="Arial"/>
              <a:buChar char="•"/>
            </a:pPr>
            <a:r>
              <a:rPr lang="es-PR" sz="6400" dirty="0" smtClean="0">
                <a:solidFill>
                  <a:srgbClr val="000000"/>
                </a:solidFill>
              </a:rPr>
              <a:t>Coloque </a:t>
            </a:r>
            <a:r>
              <a:rPr lang="es-PR" sz="6400" dirty="0">
                <a:solidFill>
                  <a:srgbClr val="000000"/>
                </a:solidFill>
              </a:rPr>
              <a:t>un </a:t>
            </a:r>
            <a:r>
              <a:rPr lang="es-PR" sz="6400" dirty="0" smtClean="0">
                <a:solidFill>
                  <a:srgbClr val="000000"/>
                </a:solidFill>
              </a:rPr>
              <a:t>termómetro </a:t>
            </a:r>
            <a:r>
              <a:rPr lang="es-PR" sz="6400" dirty="0">
                <a:solidFill>
                  <a:srgbClr val="000000"/>
                </a:solidFill>
              </a:rPr>
              <a:t>en el interior del horno y complete la Hoja de trabajo: Horno solar</a:t>
            </a:r>
          </a:p>
          <a:p>
            <a:pPr marL="0" indent="0">
              <a:buNone/>
            </a:pPr>
            <a:endParaRPr lang="es-PR" sz="6400" dirty="0">
              <a:solidFill>
                <a:srgbClr val="000000"/>
              </a:solidFill>
            </a:endParaRPr>
          </a:p>
          <a:p>
            <a:pPr algn="just">
              <a:buFont typeface="Arial"/>
              <a:buChar char="•"/>
            </a:pPr>
            <a:endParaRPr lang="es-PR" sz="6400" noProof="0" dirty="0" smtClean="0">
              <a:solidFill>
                <a:srgbClr val="000000"/>
              </a:solidFill>
            </a:endParaRPr>
          </a:p>
          <a:p>
            <a:pPr>
              <a:buFont typeface="Arial"/>
              <a:buChar char="•"/>
            </a:pPr>
            <a:endParaRPr lang="es-PR" sz="2800" dirty="0"/>
          </a:p>
        </p:txBody>
      </p:sp>
      <p:sp>
        <p:nvSpPr>
          <p:cNvPr id="15" name="TextBox 14"/>
          <p:cNvSpPr txBox="1"/>
          <p:nvPr/>
        </p:nvSpPr>
        <p:spPr>
          <a:xfrm>
            <a:off x="-854607" y="593509"/>
            <a:ext cx="184666" cy="369332"/>
          </a:xfrm>
          <a:prstGeom prst="rect">
            <a:avLst/>
          </a:prstGeom>
          <a:noFill/>
        </p:spPr>
        <p:txBody>
          <a:bodyPr wrap="none" rtlCol="0">
            <a:spAutoFit/>
          </a:bodyPr>
          <a:lstStyle/>
          <a:p>
            <a:endParaRPr lang="es-PR"/>
          </a:p>
        </p:txBody>
      </p:sp>
      <p:sp>
        <p:nvSpPr>
          <p:cNvPr id="25" name="TextBox 24"/>
          <p:cNvSpPr txBox="1"/>
          <p:nvPr/>
        </p:nvSpPr>
        <p:spPr>
          <a:xfrm>
            <a:off x="7274036" y="2794946"/>
            <a:ext cx="1762797" cy="307777"/>
          </a:xfrm>
          <a:prstGeom prst="rect">
            <a:avLst/>
          </a:prstGeom>
          <a:solidFill>
            <a:srgbClr val="F6D178"/>
          </a:solidFill>
          <a:ln>
            <a:solidFill>
              <a:srgbClr val="000000"/>
            </a:solidFill>
          </a:ln>
        </p:spPr>
        <p:txBody>
          <a:bodyPr wrap="none" rtlCol="0">
            <a:spAutoFit/>
          </a:bodyPr>
          <a:lstStyle/>
          <a:p>
            <a:r>
              <a:rPr lang="en-US" sz="1400" dirty="0" smtClean="0"/>
              <a:t>P</a:t>
            </a:r>
            <a:r>
              <a:rPr lang="es-PR" sz="1400" dirty="0" smtClean="0"/>
              <a:t>apel de aluminio</a:t>
            </a:r>
            <a:endParaRPr lang="es-PR" sz="1400" dirty="0"/>
          </a:p>
        </p:txBody>
      </p:sp>
      <p:sp>
        <p:nvSpPr>
          <p:cNvPr id="28" name="TextBox 27"/>
          <p:cNvSpPr txBox="1"/>
          <p:nvPr/>
        </p:nvSpPr>
        <p:spPr>
          <a:xfrm>
            <a:off x="6759157" y="5835278"/>
            <a:ext cx="2308419" cy="523220"/>
          </a:xfrm>
          <a:prstGeom prst="rect">
            <a:avLst/>
          </a:prstGeom>
          <a:solidFill>
            <a:schemeClr val="bg2">
              <a:lumMod val="60000"/>
              <a:lumOff val="40000"/>
            </a:schemeClr>
          </a:solidFill>
          <a:ln>
            <a:solidFill>
              <a:srgbClr val="000000"/>
            </a:solidFill>
          </a:ln>
        </p:spPr>
        <p:txBody>
          <a:bodyPr wrap="none" rtlCol="0">
            <a:spAutoFit/>
          </a:bodyPr>
          <a:lstStyle/>
          <a:p>
            <a:r>
              <a:rPr lang="es-PR" sz="1400" dirty="0"/>
              <a:t>C</a:t>
            </a:r>
            <a:r>
              <a:rPr lang="es-PR" sz="1400" dirty="0" smtClean="0"/>
              <a:t>artulina negra </a:t>
            </a:r>
          </a:p>
          <a:p>
            <a:r>
              <a:rPr lang="es-PR" sz="1400" dirty="0" smtClean="0"/>
              <a:t>sobre papel de aluminio</a:t>
            </a:r>
            <a:endParaRPr lang="es-PR" sz="1400" dirty="0"/>
          </a:p>
        </p:txBody>
      </p:sp>
      <p:sp>
        <p:nvSpPr>
          <p:cNvPr id="31" name="TextBox 30"/>
          <p:cNvSpPr txBox="1"/>
          <p:nvPr/>
        </p:nvSpPr>
        <p:spPr>
          <a:xfrm>
            <a:off x="4664333" y="5889355"/>
            <a:ext cx="1984938" cy="307777"/>
          </a:xfrm>
          <a:prstGeom prst="rect">
            <a:avLst/>
          </a:prstGeom>
          <a:solidFill>
            <a:srgbClr val="F6D178"/>
          </a:solidFill>
          <a:ln>
            <a:solidFill>
              <a:schemeClr val="tx1"/>
            </a:solidFill>
          </a:ln>
        </p:spPr>
        <p:txBody>
          <a:bodyPr wrap="none" rtlCol="0">
            <a:spAutoFit/>
          </a:bodyPr>
          <a:lstStyle/>
          <a:p>
            <a:r>
              <a:rPr lang="es-PR" sz="1400" dirty="0" smtClean="0"/>
              <a:t>Papel plástico doble</a:t>
            </a:r>
            <a:endParaRPr lang="es-PR" sz="1400" dirty="0"/>
          </a:p>
        </p:txBody>
      </p:sp>
      <p:sp>
        <p:nvSpPr>
          <p:cNvPr id="19" name="Rectangle 18"/>
          <p:cNvSpPr/>
          <p:nvPr/>
        </p:nvSpPr>
        <p:spPr>
          <a:xfrm>
            <a:off x="1199155" y="273735"/>
            <a:ext cx="7340471" cy="1138773"/>
          </a:xfrm>
          <a:prstGeom prst="rect">
            <a:avLst/>
          </a:prstGeom>
        </p:spPr>
        <p:txBody>
          <a:bodyPr wrap="none">
            <a:spAutoFit/>
          </a:bodyPr>
          <a:lstStyle/>
          <a:p>
            <a:pPr algn="ctr"/>
            <a:r>
              <a:rPr lang="es-PR" sz="4000" b="1" dirty="0">
                <a:solidFill>
                  <a:srgbClr val="FF0000"/>
                </a:solidFill>
              </a:rPr>
              <a:t>Construyendo un horno </a:t>
            </a:r>
            <a:r>
              <a:rPr lang="es-PR" sz="4000" b="1" dirty="0" smtClean="0">
                <a:solidFill>
                  <a:srgbClr val="FF0000"/>
                </a:solidFill>
              </a:rPr>
              <a:t>solar</a:t>
            </a:r>
          </a:p>
          <a:p>
            <a:pPr algn="ctr"/>
            <a:r>
              <a:rPr lang="es-PR" sz="2800" dirty="0" smtClean="0">
                <a:solidFill>
                  <a:schemeClr val="bg1"/>
                </a:solidFill>
              </a:rPr>
              <a:t>Procedimiento</a:t>
            </a:r>
            <a:endParaRPr lang="es-PR" sz="2800" dirty="0">
              <a:solidFill>
                <a:schemeClr val="bg1"/>
              </a:solidFill>
            </a:endParaRPr>
          </a:p>
        </p:txBody>
      </p:sp>
      <p:sp>
        <p:nvSpPr>
          <p:cNvPr id="7" name="Rectangle 6"/>
          <p:cNvSpPr/>
          <p:nvPr/>
        </p:nvSpPr>
        <p:spPr>
          <a:xfrm>
            <a:off x="4479667" y="3244334"/>
            <a:ext cx="184666" cy="369332"/>
          </a:xfrm>
          <a:prstGeom prst="rect">
            <a:avLst/>
          </a:prstGeom>
        </p:spPr>
        <p:txBody>
          <a:bodyPr wrap="none">
            <a:spAutoFit/>
          </a:bodyPr>
          <a:lstStyle/>
          <a:p>
            <a:r>
              <a:rPr lang="en-US" dirty="0"/>
              <a:t>￼</a:t>
            </a:r>
          </a:p>
        </p:txBody>
      </p:sp>
      <p:sp>
        <p:nvSpPr>
          <p:cNvPr id="8" name="Rectangle 7"/>
          <p:cNvSpPr/>
          <p:nvPr/>
        </p:nvSpPr>
        <p:spPr>
          <a:xfrm>
            <a:off x="4479667" y="3244334"/>
            <a:ext cx="184666" cy="369332"/>
          </a:xfrm>
          <a:prstGeom prst="rect">
            <a:avLst/>
          </a:prstGeom>
        </p:spPr>
        <p:txBody>
          <a:bodyPr wrap="none">
            <a:spAutoFit/>
          </a:bodyPr>
          <a:lstStyle/>
          <a:p>
            <a:r>
              <a:rPr lang="en-US" dirty="0"/>
              <a:t>￼</a:t>
            </a:r>
          </a:p>
        </p:txBody>
      </p:sp>
      <p:sp>
        <p:nvSpPr>
          <p:cNvPr id="9" name="Rectangle 8"/>
          <p:cNvSpPr/>
          <p:nvPr/>
        </p:nvSpPr>
        <p:spPr>
          <a:xfrm>
            <a:off x="4479667" y="3244334"/>
            <a:ext cx="184666" cy="369332"/>
          </a:xfrm>
          <a:prstGeom prst="rect">
            <a:avLst/>
          </a:prstGeom>
        </p:spPr>
        <p:txBody>
          <a:bodyPr wrap="none">
            <a:spAutoFit/>
          </a:bodyPr>
          <a:lstStyle/>
          <a:p>
            <a:r>
              <a:rPr lang="en-US" dirty="0"/>
              <a:t>￼</a:t>
            </a:r>
          </a:p>
        </p:txBody>
      </p:sp>
      <p:cxnSp>
        <p:nvCxnSpPr>
          <p:cNvPr id="27" name="Straight Arrow Connector 26"/>
          <p:cNvCxnSpPr/>
          <p:nvPr/>
        </p:nvCxnSpPr>
        <p:spPr>
          <a:xfrm flipH="1" flipV="1">
            <a:off x="6551448" y="4528207"/>
            <a:ext cx="1086069" cy="1260905"/>
          </a:xfrm>
          <a:prstGeom prst="straightConnector1">
            <a:avLst/>
          </a:prstGeom>
          <a:ln>
            <a:solidFill>
              <a:srgbClr val="FFFFFF"/>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V="1">
            <a:off x="5622097" y="4974898"/>
            <a:ext cx="0" cy="860380"/>
          </a:xfrm>
          <a:prstGeom prst="straightConnector1">
            <a:avLst/>
          </a:prstGeom>
          <a:ln>
            <a:solidFill>
              <a:schemeClr val="bg1"/>
            </a:solidFill>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25" idx="1"/>
          </p:cNvCxnSpPr>
          <p:nvPr/>
        </p:nvCxnSpPr>
        <p:spPr>
          <a:xfrm flipH="1" flipV="1">
            <a:off x="6649271" y="2864069"/>
            <a:ext cx="624765" cy="84766"/>
          </a:xfrm>
          <a:prstGeom prst="straightConnector1">
            <a:avLst/>
          </a:prstGeom>
          <a:ln>
            <a:solidFill>
              <a:srgbClr val="FFFFFF"/>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4091581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720</TotalTime>
  <Words>439</Words>
  <Application>Microsoft Macintosh PowerPoint</Application>
  <PresentationFormat>On-screen Show (4:3)</PresentationFormat>
  <Paragraphs>45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Solstice</vt:lpstr>
      <vt:lpstr>Construcción de un horno solar</vt:lpstr>
      <vt:lpstr>¿Qué es un horno solar?</vt:lpstr>
      <vt:lpstr>Construyendo un horno solar Objetivo</vt:lpstr>
      <vt:lpstr>Construyendo un horno solar Materiales</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Transferencia de energía</dc:title>
  <dc:creator>Sandra Crespo</dc:creator>
  <cp:lastModifiedBy>Yasmin Detres</cp:lastModifiedBy>
  <cp:revision>52</cp:revision>
  <cp:lastPrinted>2015-09-05T11:48:12Z</cp:lastPrinted>
  <dcterms:created xsi:type="dcterms:W3CDTF">2015-05-05T19:05:40Z</dcterms:created>
  <dcterms:modified xsi:type="dcterms:W3CDTF">2015-11-18T16:01:15Z</dcterms:modified>
</cp:coreProperties>
</file>